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168" y="84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9FD6-DF7A-49CF-A193-D9696C00B8B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69D99-887C-4B6A-A764-CFC7D4613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9D99-887C-4B6A-A764-CFC7D4613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2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65"/>
            <a:ext cx="1152144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318265"/>
            <a:ext cx="3371088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8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7680963"/>
            <a:ext cx="2261616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7680963"/>
            <a:ext cx="22616160" cy="21724622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368542"/>
            <a:ext cx="2262505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0439400"/>
            <a:ext cx="2262505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3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310640"/>
            <a:ext cx="1684655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3"/>
            <a:ext cx="28625800" cy="28094942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888483"/>
            <a:ext cx="16846553" cy="22517102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2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2"/>
            <a:ext cx="30723840" cy="3863338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B7B6-882A-436C-95C7-E16576DBCCA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FBF5-34E8-429F-B124-27275A47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1484" y="3786568"/>
            <a:ext cx="16676915" cy="26007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spc="300" dirty="0" smtClean="0"/>
              <a:t>BACKGROUND:  </a:t>
            </a:r>
          </a:p>
          <a:p>
            <a:pPr marL="0" indent="0">
              <a:buNone/>
            </a:pPr>
            <a:r>
              <a:rPr lang="en-US" sz="4400" dirty="0" smtClean="0"/>
              <a:t>Mentoring </a:t>
            </a:r>
            <a:r>
              <a:rPr lang="en-US" sz="4400" dirty="0"/>
              <a:t>is a developmental partnership through which one person shares knowledge, skills, information, and perspectives to foster the personal and professional growth of someone else. </a:t>
            </a:r>
            <a:r>
              <a:rPr lang="en-US" sz="4400" dirty="0" smtClean="0"/>
              <a:t>It </a:t>
            </a:r>
            <a:r>
              <a:rPr lang="en-US" sz="4400" dirty="0"/>
              <a:t>is incorporated into </a:t>
            </a:r>
            <a:r>
              <a:rPr lang="en-US" sz="4400" i="1" u="sng" dirty="0"/>
              <a:t>MCH Leadership Competency 9:  Developing others through teaching and mentoring</a:t>
            </a:r>
            <a:r>
              <a:rPr lang="en-US" sz="4400" i="1" dirty="0"/>
              <a:t>.  </a:t>
            </a:r>
            <a:r>
              <a:rPr lang="en-US" sz="4400" dirty="0"/>
              <a:t>Research has shown that mentorship is an effective tool for leadership development although it requires considerable commitment from the LEND faculty and trainees.  To be effective, an understanding </a:t>
            </a:r>
            <a:r>
              <a:rPr lang="en-US" sz="4400"/>
              <a:t>of </a:t>
            </a:r>
            <a:r>
              <a:rPr lang="en-US" sz="4400" smtClean="0"/>
              <a:t>the goals of </a:t>
            </a:r>
            <a:r>
              <a:rPr lang="en-US" sz="4400" dirty="0"/>
              <a:t>mentoring, a clear process and an understanding of how to implement the mentorship program are required. 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6600" b="1" spc="300" dirty="0" smtClean="0"/>
              <a:t>DESCRIPTION: </a:t>
            </a:r>
          </a:p>
          <a:p>
            <a:pPr marL="0" indent="0">
              <a:buNone/>
            </a:pPr>
            <a:r>
              <a:rPr lang="en-US" sz="4400" dirty="0" smtClean="0"/>
              <a:t>Nine PacWest LEND programs completed an on-line survey Summer 2016, including AK, AZ, CA, CO, NM, NV, OR, UT, WA.</a:t>
            </a:r>
            <a:endParaRPr lang="en-US" sz="6600" b="1" spc="3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sz="6600" b="1" spc="300" dirty="0" smtClean="0"/>
              <a:t>SURVEY RESULTS (9 respondents)</a:t>
            </a:r>
            <a:r>
              <a:rPr lang="en-US" sz="6600" spc="300" dirty="0" smtClean="0"/>
              <a:t>:  </a:t>
            </a:r>
            <a:endParaRPr lang="en-US" sz="6600" spc="3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Do Trainees participate in mentoring? </a:t>
            </a:r>
            <a:r>
              <a:rPr lang="en-US" sz="4400" dirty="0" smtClean="0"/>
              <a:t>Yes. 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Is participation optional? </a:t>
            </a:r>
            <a:r>
              <a:rPr lang="en-US" sz="4400" dirty="0"/>
              <a:t>8 out of 9 responded that it is </a:t>
            </a:r>
            <a:r>
              <a:rPr lang="en-US" sz="4400" dirty="0" smtClean="0"/>
              <a:t>required. 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Frequency of contact </a:t>
            </a:r>
            <a:r>
              <a:rPr lang="en-US" sz="4400" dirty="0"/>
              <a:t>– Typically monthly with range from weekly to </a:t>
            </a:r>
            <a:r>
              <a:rPr lang="en-US" sz="4400" dirty="0" smtClean="0"/>
              <a:t>quarterly. 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Duration of contact </a:t>
            </a:r>
            <a:r>
              <a:rPr lang="en-US" sz="4400" dirty="0"/>
              <a:t>– 7 out of 9 responded “one academic year</a:t>
            </a:r>
            <a:r>
              <a:rPr lang="en-US" sz="4400" dirty="0" smtClean="0"/>
              <a:t>” 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Mentor available between mentorship sessions </a:t>
            </a:r>
            <a:r>
              <a:rPr lang="en-US" sz="4400" dirty="0"/>
              <a:t>– 7 out of 9 responded “yes”, 2 out of 9 responded “depends</a:t>
            </a:r>
            <a:r>
              <a:rPr lang="en-US" sz="4400" dirty="0" smtClean="0"/>
              <a:t>”.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Primary method of contact </a:t>
            </a:r>
            <a:r>
              <a:rPr lang="en-US" sz="4400" b="1" dirty="0" smtClean="0"/>
              <a:t>is face-to-face </a:t>
            </a:r>
            <a:r>
              <a:rPr lang="en-US" sz="4400" dirty="0" smtClean="0"/>
              <a:t>(9 out of 9).   Other options included mail</a:t>
            </a:r>
            <a:r>
              <a:rPr lang="en-US" sz="4400" dirty="0"/>
              <a:t>, phone and </a:t>
            </a:r>
            <a:r>
              <a:rPr lang="en-US" sz="4400" dirty="0" smtClean="0"/>
              <a:t>technology.</a:t>
            </a:r>
            <a:endParaRPr lang="en-US" sz="4400" dirty="0"/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What is the Structure of mentorship session?  </a:t>
            </a:r>
            <a:r>
              <a:rPr lang="en-US" sz="4400" dirty="0"/>
              <a:t>4 replied “formal”, 4 replied “informal”, and 1 replied “both”.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/>
              <a:t>How is the mentor selected?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By Discipline – 5 responded “yes”.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By research or project interest – 3 responded “yes”.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Other: Mentor outside trainee’s discipline, </a:t>
            </a:r>
            <a:r>
              <a:rPr lang="en-US" sz="4400" dirty="0" smtClean="0"/>
              <a:t>Each </a:t>
            </a:r>
            <a:r>
              <a:rPr lang="en-US" sz="4400" dirty="0"/>
              <a:t>trainee has 2 mentors – Discipline &amp; Programmatic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800" b="1" dirty="0"/>
          </a:p>
          <a:p>
            <a:pPr marL="2103102" lvl="1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5300" dirty="0"/>
          </a:p>
          <a:p>
            <a:pPr marL="0" indent="0">
              <a:buNone/>
            </a:pPr>
            <a:endParaRPr lang="en-US" sz="5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546800" y="15422091"/>
            <a:ext cx="18973800" cy="14027573"/>
          </a:xfrm>
          <a:prstGeom prst="rect">
            <a:avLst/>
          </a:prstGeom>
          <a:noFill/>
        </p:spPr>
        <p:txBody>
          <a:bodyPr wrap="square" lIns="480709" tIns="240355" rIns="480709" bIns="240355" rtlCol="0">
            <a:spAutoFit/>
          </a:bodyPr>
          <a:lstStyle/>
          <a:p>
            <a:r>
              <a:rPr lang="en-US" sz="4400" b="1" dirty="0"/>
              <a:t>11. </a:t>
            </a:r>
            <a:r>
              <a:rPr lang="en-US" sz="4400" b="1" dirty="0" smtClean="0"/>
              <a:t>What </a:t>
            </a:r>
            <a:r>
              <a:rPr lang="en-US" sz="4400" b="1" dirty="0"/>
              <a:t>strategies do you use when mentoring? </a:t>
            </a:r>
            <a:r>
              <a:rPr lang="en-US" sz="4400" b="1" dirty="0" smtClean="0"/>
              <a:t> </a:t>
            </a:r>
            <a:endParaRPr lang="en-US" sz="4400" b="1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Regular </a:t>
            </a:r>
            <a:r>
              <a:rPr lang="en-US" sz="4400" dirty="0"/>
              <a:t>and consistent </a:t>
            </a:r>
            <a:r>
              <a:rPr lang="en-US" sz="4400" dirty="0" smtClean="0"/>
              <a:t>process.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Set </a:t>
            </a:r>
            <a:r>
              <a:rPr lang="en-US" sz="4400" dirty="0"/>
              <a:t>goals for </a:t>
            </a:r>
            <a:r>
              <a:rPr lang="en-US" sz="4400" dirty="0" smtClean="0"/>
              <a:t>meeting.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Self-reflection regarding </a:t>
            </a:r>
            <a:r>
              <a:rPr lang="en-US" sz="4400" dirty="0"/>
              <a:t>the learning that is occurring in seminar, community, </a:t>
            </a:r>
            <a:r>
              <a:rPr lang="en-US" sz="4400" dirty="0" smtClean="0"/>
              <a:t>family </a:t>
            </a:r>
            <a:r>
              <a:rPr lang="en-US" sz="4400" dirty="0"/>
              <a:t>match, </a:t>
            </a:r>
            <a:r>
              <a:rPr lang="en-US" sz="4400" dirty="0" smtClean="0"/>
              <a:t>clinics.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Faculty </a:t>
            </a:r>
            <a:r>
              <a:rPr lang="en-US" sz="4400" dirty="0"/>
              <a:t>with extensive clinical </a:t>
            </a:r>
            <a:r>
              <a:rPr lang="en-US" sz="4400" dirty="0" smtClean="0"/>
              <a:t>and </a:t>
            </a:r>
            <a:r>
              <a:rPr lang="en-US" sz="4400" dirty="0"/>
              <a:t>leadership </a:t>
            </a:r>
            <a:r>
              <a:rPr lang="en-US" sz="4400" dirty="0" smtClean="0"/>
              <a:t>experience support </a:t>
            </a:r>
            <a:r>
              <a:rPr lang="en-US" sz="4400" dirty="0"/>
              <a:t>trainees </a:t>
            </a:r>
            <a:r>
              <a:rPr lang="en-US" sz="4400" dirty="0" smtClean="0"/>
              <a:t>in applying the learning within a broad context. 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Career </a:t>
            </a:r>
            <a:r>
              <a:rPr lang="en-US" sz="4400" dirty="0"/>
              <a:t>development – academic </a:t>
            </a:r>
            <a:r>
              <a:rPr lang="en-US" sz="4400" dirty="0" smtClean="0"/>
              <a:t>product.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Encourage </a:t>
            </a:r>
            <a:r>
              <a:rPr lang="en-US" sz="4400" dirty="0"/>
              <a:t>reflection on LEND experiences and its value for future </a:t>
            </a:r>
            <a:r>
              <a:rPr lang="en-US" sz="4400" dirty="0" smtClean="0"/>
              <a:t>practice. 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For </a:t>
            </a:r>
            <a:r>
              <a:rPr lang="en-US" sz="4400" i="1" dirty="0"/>
              <a:t>racially and ethnically </a:t>
            </a:r>
            <a:r>
              <a:rPr lang="en-US" sz="4400" dirty="0" smtClean="0"/>
              <a:t>diverse </a:t>
            </a:r>
            <a:r>
              <a:rPr lang="en-US" sz="4400" dirty="0"/>
              <a:t>trainees we utilize diverse faculty </a:t>
            </a:r>
            <a:r>
              <a:rPr lang="en-US" sz="4400" dirty="0" smtClean="0"/>
              <a:t>and </a:t>
            </a:r>
            <a:r>
              <a:rPr lang="en-US" sz="4400" dirty="0"/>
              <a:t>previous trainees as </a:t>
            </a:r>
            <a:r>
              <a:rPr lang="en-US" sz="4400" dirty="0" smtClean="0"/>
              <a:t>mentors.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i="1" dirty="0"/>
              <a:t>Diversity trainees </a:t>
            </a:r>
            <a:r>
              <a:rPr lang="en-US" sz="4400" dirty="0"/>
              <a:t>have </a:t>
            </a:r>
            <a:r>
              <a:rPr lang="en-US" sz="4400" dirty="0" smtClean="0"/>
              <a:t>systems </a:t>
            </a:r>
            <a:r>
              <a:rPr lang="en-US" sz="4400" dirty="0"/>
              <a:t>change </a:t>
            </a:r>
            <a:r>
              <a:rPr lang="en-US" sz="4400" dirty="0" smtClean="0"/>
              <a:t>projects.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For </a:t>
            </a:r>
            <a:r>
              <a:rPr lang="en-US" sz="4400" i="1" dirty="0"/>
              <a:t>mid-career </a:t>
            </a:r>
            <a:r>
              <a:rPr lang="en-US" sz="4400" i="1" dirty="0" smtClean="0"/>
              <a:t>professional, </a:t>
            </a:r>
            <a:r>
              <a:rPr lang="en-US" sz="4400" dirty="0"/>
              <a:t>mentoring is tied to current work such as developing a QI </a:t>
            </a:r>
            <a:r>
              <a:rPr lang="en-US" sz="4400" dirty="0" smtClean="0"/>
              <a:t>project. 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For </a:t>
            </a:r>
            <a:r>
              <a:rPr lang="en-US" sz="4400" i="1" dirty="0"/>
              <a:t>m</a:t>
            </a:r>
            <a:r>
              <a:rPr lang="en-US" sz="4400" i="1" dirty="0" smtClean="0"/>
              <a:t>id-career professional</a:t>
            </a:r>
            <a:r>
              <a:rPr lang="en-US" sz="4400" dirty="0" smtClean="0"/>
              <a:t>, emphasis </a:t>
            </a:r>
            <a:r>
              <a:rPr lang="en-US" sz="4400" dirty="0"/>
              <a:t>on reflective practice while weaving LEND experiences into current practice setting </a:t>
            </a:r>
            <a:r>
              <a:rPr lang="en-US" sz="4400" dirty="0" smtClean="0"/>
              <a:t>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Family </a:t>
            </a:r>
            <a:r>
              <a:rPr lang="en-US" sz="4400" dirty="0"/>
              <a:t>Faculty mentor </a:t>
            </a:r>
            <a:r>
              <a:rPr lang="en-US" sz="4400" i="1" dirty="0"/>
              <a:t>Family</a:t>
            </a:r>
            <a:r>
              <a:rPr lang="en-US" sz="4400" dirty="0"/>
              <a:t> </a:t>
            </a:r>
            <a:r>
              <a:rPr lang="en-US" sz="4400" dirty="0" smtClean="0"/>
              <a:t>trainees.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i="1" dirty="0" smtClean="0"/>
              <a:t>Family</a:t>
            </a:r>
            <a:r>
              <a:rPr lang="en-US" sz="4400" dirty="0" smtClean="0"/>
              <a:t> </a:t>
            </a:r>
            <a:r>
              <a:rPr lang="en-US" sz="4400" dirty="0"/>
              <a:t>trainees complete a systems change project </a:t>
            </a:r>
            <a:r>
              <a:rPr lang="en-US" sz="4400" dirty="0" smtClean="0"/>
              <a:t>.</a:t>
            </a:r>
            <a:endParaRPr lang="en-US" sz="4400" dirty="0"/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4400" i="1" dirty="0" smtClean="0"/>
              <a:t>Family</a:t>
            </a:r>
            <a:r>
              <a:rPr lang="en-US" sz="4400" dirty="0" smtClean="0"/>
              <a:t> </a:t>
            </a:r>
            <a:r>
              <a:rPr lang="en-US" sz="4400" dirty="0"/>
              <a:t>trainees are supported in telling their story and reflection on how </a:t>
            </a:r>
            <a:r>
              <a:rPr lang="en-US" sz="4400" dirty="0" smtClean="0"/>
              <a:t>others </a:t>
            </a:r>
            <a:r>
              <a:rPr lang="en-US" sz="4400" dirty="0"/>
              <a:t>hear and understand their </a:t>
            </a:r>
            <a:r>
              <a:rPr lang="en-US" sz="4400" dirty="0" smtClean="0"/>
              <a:t>experience.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1206400" cy="277562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0632400"/>
            <a:ext cx="51206400" cy="749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flipH="1">
            <a:off x="14243311" y="304685"/>
            <a:ext cx="22719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Mentoring Future Leaders:  Can We Do Better?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Sandy </a:t>
            </a:r>
            <a:r>
              <a:rPr lang="en-US" sz="4400" dirty="0" err="1">
                <a:solidFill>
                  <a:schemeClr val="bg1"/>
                </a:solidFill>
              </a:rPr>
              <a:t>Heimerl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smtClean="0">
                <a:solidFill>
                  <a:schemeClr val="bg1"/>
                </a:solidFill>
              </a:rPr>
              <a:t>NMLEND, Eileen McGrath, </a:t>
            </a:r>
            <a:r>
              <a:rPr lang="en-US" sz="4400" dirty="0" err="1" smtClean="0">
                <a:solidFill>
                  <a:schemeClr val="bg1"/>
                </a:solidFill>
              </a:rPr>
              <a:t>ArizonaLEND</a:t>
            </a:r>
            <a:r>
              <a:rPr lang="en-US" sz="4400" dirty="0" smtClean="0">
                <a:solidFill>
                  <a:schemeClr val="bg1"/>
                </a:solidFill>
              </a:rPr>
              <a:t>, Judith Holt, UTLEND, Debra Vigil, NVLEND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11800" y="15996521"/>
            <a:ext cx="13944600" cy="7708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1538449"/>
            <a:ext cx="432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Goode</a:t>
            </a:r>
            <a:r>
              <a:rPr lang="en-US" sz="3200" dirty="0"/>
              <a:t>, TD &amp; </a:t>
            </a:r>
            <a:r>
              <a:rPr lang="en-US" sz="3200" dirty="0" err="1"/>
              <a:t>Bronehim</a:t>
            </a:r>
            <a:r>
              <a:rPr lang="en-US" sz="3200" dirty="0"/>
              <a:t>, SM (2012). National Center for Cultural Competence. Retrieved from http://</a:t>
            </a:r>
            <a:r>
              <a:rPr lang="en-US" sz="3200" dirty="0" smtClean="0"/>
              <a:t>www.aucd.org/conference/detail/session_event.cfm?session_event_id=386&amp;showday=0</a:t>
            </a:r>
            <a:endParaRPr lang="en-US" sz="3200" dirty="0"/>
          </a:p>
          <a:p>
            <a:r>
              <a:rPr lang="en-US" sz="3200" dirty="0"/>
              <a:t>Cho, C, </a:t>
            </a:r>
            <a:r>
              <a:rPr lang="en-US" sz="3200" dirty="0" err="1"/>
              <a:t>Ramanan</a:t>
            </a:r>
            <a:r>
              <a:rPr lang="en-US" sz="3200" dirty="0"/>
              <a:t>, R &amp; Feldman, M. (2011).  </a:t>
            </a:r>
            <a:r>
              <a:rPr lang="en-US" sz="3200" i="1" dirty="0"/>
              <a:t>Defining the ideal qualities of mento</a:t>
            </a:r>
            <a:r>
              <a:rPr lang="en-US" sz="3200" dirty="0"/>
              <a:t>r</a:t>
            </a:r>
            <a:r>
              <a:rPr lang="en-US" sz="3200" i="1" dirty="0"/>
              <a:t>ship</a:t>
            </a:r>
            <a:r>
              <a:rPr lang="en-US" sz="3200" dirty="0"/>
              <a:t>. American Journal of Medicine, 124: 452-458.</a:t>
            </a:r>
          </a:p>
          <a:p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997725" y="3276599"/>
            <a:ext cx="11125199" cy="5961734"/>
            <a:chOff x="37806637" y="2687494"/>
            <a:chExt cx="12086297" cy="5961734"/>
          </a:xfrm>
        </p:grpSpPr>
        <p:sp>
          <p:nvSpPr>
            <p:cNvPr id="15" name="Rectangle 14"/>
            <p:cNvSpPr/>
            <p:nvPr/>
          </p:nvSpPr>
          <p:spPr>
            <a:xfrm>
              <a:off x="37806637" y="2687494"/>
              <a:ext cx="12086297" cy="5622507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88169" y="2992295"/>
              <a:ext cx="11760523" cy="565693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indent="-914400">
                <a:spcBef>
                  <a:spcPct val="20000"/>
                </a:spcBef>
                <a:buFont typeface="+mj-lt"/>
              </a:pPr>
              <a:r>
                <a:rPr lang="en-US" sz="6600" b="1" spc="300" dirty="0" smtClean="0">
                  <a:solidFill>
                    <a:schemeClr val="bg1"/>
                  </a:solidFill>
                </a:rPr>
                <a:t>NEXT STEPS FOR PACWEST:</a:t>
              </a:r>
            </a:p>
            <a:p>
              <a:pPr indent="-914400">
                <a:spcBef>
                  <a:spcPct val="20000"/>
                </a:spcBef>
                <a:buSzPct val="150000"/>
                <a:buFont typeface="+mj-lt"/>
                <a:buAutoNum type="arabicPeriod"/>
              </a:pPr>
              <a:r>
                <a:rPr lang="en-US" sz="4400" dirty="0" smtClean="0">
                  <a:solidFill>
                    <a:schemeClr val="bg1"/>
                  </a:solidFill>
                </a:rPr>
                <a:t>Disseminate </a:t>
              </a:r>
              <a:r>
                <a:rPr lang="en-US" sz="4400" dirty="0">
                  <a:solidFill>
                    <a:schemeClr val="bg1"/>
                  </a:solidFill>
                </a:rPr>
                <a:t>tools and resources</a:t>
              </a:r>
            </a:p>
            <a:p>
              <a:pPr indent="-914400">
                <a:spcBef>
                  <a:spcPct val="20000"/>
                </a:spcBef>
                <a:buSzPct val="150000"/>
                <a:buFont typeface="+mj-lt"/>
                <a:buAutoNum type="arabicPeriod"/>
              </a:pPr>
              <a:r>
                <a:rPr lang="en-US" sz="4400" dirty="0" smtClean="0">
                  <a:solidFill>
                    <a:schemeClr val="bg1"/>
                  </a:solidFill>
                </a:rPr>
                <a:t>Share </a:t>
              </a:r>
              <a:r>
                <a:rPr lang="en-US" sz="4400" dirty="0">
                  <a:solidFill>
                    <a:schemeClr val="bg1"/>
                  </a:solidFill>
                </a:rPr>
                <a:t>best practices</a:t>
              </a:r>
            </a:p>
            <a:p>
              <a:pPr indent="-914400">
                <a:spcBef>
                  <a:spcPct val="20000"/>
                </a:spcBef>
                <a:buSzPct val="150000"/>
                <a:buFont typeface="+mj-lt"/>
                <a:buAutoNum type="arabicPeriod"/>
              </a:pPr>
              <a:r>
                <a:rPr lang="en-US" sz="4400" dirty="0" smtClean="0">
                  <a:solidFill>
                    <a:schemeClr val="bg1"/>
                  </a:solidFill>
                </a:rPr>
                <a:t>Implement </a:t>
              </a:r>
              <a:r>
                <a:rPr lang="en-US" sz="4400" dirty="0">
                  <a:solidFill>
                    <a:schemeClr val="bg1"/>
                  </a:solidFill>
                </a:rPr>
                <a:t>the recommendations of the Maximizing Leadership Potential of Racial and Ethnic Minority Fellows 2014-2016 program </a:t>
              </a:r>
            </a:p>
            <a:p>
              <a:pPr indent="-914400">
                <a:spcBef>
                  <a:spcPct val="20000"/>
                </a:spcBef>
                <a:buFont typeface="+mj-lt"/>
              </a:pP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0" y="3471776"/>
            <a:ext cx="5884088" cy="5311428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10564"/>
          <a:stretch/>
        </p:blipFill>
        <p:spPr>
          <a:xfrm>
            <a:off x="29669240" y="9526906"/>
            <a:ext cx="11835876" cy="54864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211800" y="16332181"/>
            <a:ext cx="12801600" cy="1306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9.    </a:t>
            </a:r>
            <a:r>
              <a:rPr lang="en-US" sz="4400" b="1" dirty="0" smtClean="0"/>
              <a:t>What </a:t>
            </a:r>
            <a:r>
              <a:rPr lang="en-US" sz="4400" b="1" dirty="0"/>
              <a:t>is the Focus of Mentoring?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Fostering Professional Growth – 9 responded “yes</a:t>
            </a:r>
            <a:r>
              <a:rPr lang="en-US" sz="4400" dirty="0" smtClean="0"/>
              <a:t>”.</a:t>
            </a:r>
            <a:endParaRPr lang="en-US" sz="4400" dirty="0"/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Trainee projects – IDP – 9 responded “</a:t>
            </a:r>
            <a:r>
              <a:rPr lang="en-US" sz="4400" dirty="0" smtClean="0"/>
              <a:t>yes”.</a:t>
            </a:r>
            <a:endParaRPr lang="en-US" sz="4400" dirty="0"/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Future  Goals and Plans – 9 responded “yes</a:t>
            </a:r>
            <a:r>
              <a:rPr lang="en-US" sz="4400" dirty="0" smtClean="0"/>
              <a:t>”.</a:t>
            </a:r>
            <a:endParaRPr lang="en-US" sz="4400" dirty="0"/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Self-Reflection – interpreting his/her experience – </a:t>
            </a:r>
            <a:r>
              <a:rPr lang="en-US" sz="4400" dirty="0" smtClean="0"/>
              <a:t> 6 responded </a:t>
            </a:r>
            <a:r>
              <a:rPr lang="en-US" sz="4400" dirty="0"/>
              <a:t>“yes</a:t>
            </a:r>
            <a:r>
              <a:rPr lang="en-US" sz="4400" dirty="0" smtClean="0"/>
              <a:t>”.</a:t>
            </a:r>
            <a:endParaRPr lang="en-US" sz="4400" dirty="0"/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Clinical supervision/discussion – 6 responded “yes</a:t>
            </a:r>
            <a:r>
              <a:rPr lang="en-US" sz="4400" dirty="0" smtClean="0"/>
              <a:t>”.</a:t>
            </a:r>
            <a:endParaRPr lang="en-US" sz="4400" dirty="0"/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Discuss seminar content – 3 responded “yes</a:t>
            </a:r>
            <a:r>
              <a:rPr lang="en-US" sz="4400" dirty="0" smtClean="0"/>
              <a:t>”.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 smtClean="0"/>
              <a:t>Monitoring </a:t>
            </a:r>
            <a:r>
              <a:rPr lang="en-US" sz="4400" dirty="0"/>
              <a:t>trainee hours – 3 responded “yes</a:t>
            </a:r>
            <a:r>
              <a:rPr lang="en-US" sz="4400" dirty="0" smtClean="0"/>
              <a:t>”.</a:t>
            </a:r>
            <a:endParaRPr lang="en-US" sz="4400" dirty="0"/>
          </a:p>
          <a:p>
            <a:endParaRPr lang="en-US" sz="4400" b="1" dirty="0" smtClean="0"/>
          </a:p>
          <a:p>
            <a:r>
              <a:rPr lang="en-US" sz="4400" b="1" dirty="0" smtClean="0"/>
              <a:t>10</a:t>
            </a:r>
            <a:r>
              <a:rPr lang="en-US" sz="4400" b="1" dirty="0"/>
              <a:t>.  </a:t>
            </a:r>
            <a:r>
              <a:rPr lang="en-US" sz="4400" b="1" dirty="0" smtClean="0"/>
              <a:t>What </a:t>
            </a:r>
            <a:r>
              <a:rPr lang="en-US" sz="4400" b="1" dirty="0"/>
              <a:t>Tools are </a:t>
            </a:r>
            <a:r>
              <a:rPr lang="en-US" sz="4400" b="1" dirty="0" smtClean="0"/>
              <a:t>Used</a:t>
            </a:r>
            <a:r>
              <a:rPr lang="en-US" sz="4400" b="1" dirty="0"/>
              <a:t>? 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Documentation of progress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Documentation of objectives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Journaling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Mentorship template with specific questions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Inter-disciplinary training plan</a:t>
            </a:r>
          </a:p>
          <a:p>
            <a:pPr marL="613956" indent="-914400">
              <a:buFont typeface="Wingdings" panose="05000000000000000000" pitchFamily="2" charset="2"/>
              <a:buChar char="§"/>
            </a:pPr>
            <a:r>
              <a:rPr lang="en-US" sz="4400" dirty="0"/>
              <a:t>Self-reflection </a:t>
            </a:r>
            <a:r>
              <a:rPr lang="en-US" sz="4400" dirty="0" smtClean="0"/>
              <a:t>activities </a:t>
            </a:r>
            <a:endParaRPr lang="en-US" sz="4400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54727" y="306324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300" dirty="0" smtClean="0">
                <a:solidFill>
                  <a:schemeClr val="bg1"/>
                </a:solidFill>
              </a:rPr>
              <a:t>REFERENCES</a:t>
            </a:r>
            <a:r>
              <a:rPr lang="en-US" sz="4400" dirty="0" smtClean="0">
                <a:solidFill>
                  <a:schemeClr val="bg1"/>
                </a:solidFill>
              </a:rPr>
              <a:t>: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240" y="3488762"/>
            <a:ext cx="6672554" cy="5294442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211191"/>
            <a:ext cx="13241826" cy="3065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47" y="9526906"/>
            <a:ext cx="9136041" cy="5486400"/>
          </a:xfrm>
          <a:prstGeom prst="rect">
            <a:avLst/>
          </a:prstGeom>
          <a:ln w="1270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3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667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Unversity of New Mexico</dc:creator>
  <cp:lastModifiedBy>sheimerl@cdd.unm.edu</cp:lastModifiedBy>
  <cp:revision>54</cp:revision>
  <cp:lastPrinted>2012-05-29T14:21:01Z</cp:lastPrinted>
  <dcterms:created xsi:type="dcterms:W3CDTF">2012-05-24T21:38:48Z</dcterms:created>
  <dcterms:modified xsi:type="dcterms:W3CDTF">2016-11-09T19:07:15Z</dcterms:modified>
</cp:coreProperties>
</file>